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78" r:id="rId3"/>
    <p:sldId id="486" r:id="rId4"/>
    <p:sldId id="487" r:id="rId5"/>
    <p:sldId id="279" r:id="rId6"/>
    <p:sldId id="28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8FCCEE3-F192-41E8-9715-9DC12B9B6142}">
          <p14:sldIdLst>
            <p14:sldId id="256"/>
            <p14:sldId id="278"/>
            <p14:sldId id="486"/>
            <p14:sldId id="487"/>
            <p14:sldId id="279"/>
            <p14:sldId id="28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retta Pierfelice" initials="LP" lastIdx="24" clrIdx="0">
    <p:extLst>
      <p:ext uri="{19B8F6BF-5375-455C-9EA6-DF929625EA0E}">
        <p15:presenceInfo xmlns:p15="http://schemas.microsoft.com/office/powerpoint/2012/main" userId="S-1-5-21-527237240-776561741-839522115-1169" providerId="AD"/>
      </p:ext>
    </p:extLst>
  </p:cmAuthor>
  <p:cmAuthor id="2" name="Justin Vance" initials="JV" lastIdx="29" clrIdx="1">
    <p:extLst>
      <p:ext uri="{19B8F6BF-5375-455C-9EA6-DF929625EA0E}">
        <p15:presenceInfo xmlns:p15="http://schemas.microsoft.com/office/powerpoint/2012/main" userId="S-1-5-21-527237240-776561741-839522115-9213" providerId="AD"/>
      </p:ext>
    </p:extLst>
  </p:cmAuthor>
  <p:cmAuthor id="3" name="Tammy Zimmerman" initials="TZ" lastIdx="4" clrIdx="2">
    <p:extLst>
      <p:ext uri="{19B8F6BF-5375-455C-9EA6-DF929625EA0E}">
        <p15:presenceInfo xmlns:p15="http://schemas.microsoft.com/office/powerpoint/2012/main" userId="S-1-5-21-527237240-776561741-839522115-11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849" autoAdjust="0"/>
    <p:restoredTop sz="86470" autoAdjust="0"/>
  </p:normalViewPr>
  <p:slideViewPr>
    <p:cSldViewPr snapToGrid="0">
      <p:cViewPr varScale="1">
        <p:scale>
          <a:sx n="88" d="100"/>
          <a:sy n="88" d="100"/>
        </p:scale>
        <p:origin x="114" y="222"/>
      </p:cViewPr>
      <p:guideLst/>
    </p:cSldViewPr>
  </p:slideViewPr>
  <p:outlineViewPr>
    <p:cViewPr>
      <p:scale>
        <a:sx n="33" d="100"/>
        <a:sy n="33" d="100"/>
      </p:scale>
      <p:origin x="0" y="-732"/>
    </p:cViewPr>
  </p:outlineViewPr>
  <p:notesTextViewPr>
    <p:cViewPr>
      <p:scale>
        <a:sx n="1" d="1"/>
        <a:sy n="1" d="1"/>
      </p:scale>
      <p:origin x="0" y="0"/>
    </p:cViewPr>
  </p:notesTextViewPr>
  <p:sorterViewPr>
    <p:cViewPr varScale="1">
      <p:scale>
        <a:sx n="100" d="100"/>
        <a:sy n="100" d="100"/>
      </p:scale>
      <p:origin x="0" y="-19572"/>
    </p:cViewPr>
  </p:sorterViewPr>
  <p:notesViewPr>
    <p:cSldViewPr snapToGrid="0">
      <p:cViewPr varScale="1">
        <p:scale>
          <a:sx n="83" d="100"/>
          <a:sy n="83" d="100"/>
        </p:scale>
        <p:origin x="201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871DD9-BE1B-4087-93DD-972EFCEC6477}" type="datetimeFigureOut">
              <a:rPr lang="en-US" smtClean="0"/>
              <a:t>1/24/2014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5C173F8-E89B-4C3A-AB0A-6044D2968E78}" type="slidenum">
              <a:rPr lang="en-US" smtClean="0"/>
              <a:t>‹#›</a:t>
            </a:fld>
            <a:endParaRPr lang="en-US" dirty="0"/>
          </a:p>
        </p:txBody>
      </p:sp>
    </p:spTree>
    <p:extLst>
      <p:ext uri="{BB962C8B-B14F-4D97-AF65-F5344CB8AC3E}">
        <p14:creationId xmlns:p14="http://schemas.microsoft.com/office/powerpoint/2010/main" val="3979893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59EBA0-D473-48B4-9A49-01A26889A560}" type="datetimeFigureOut">
              <a:rPr lang="en-US" smtClean="0"/>
              <a:t>1/24/2014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89781E-ACD4-4C4E-868D-F599F16648DE}" type="slidenum">
              <a:rPr lang="en-US" smtClean="0"/>
              <a:t>‹#›</a:t>
            </a:fld>
            <a:endParaRPr lang="en-US" dirty="0"/>
          </a:p>
        </p:txBody>
      </p:sp>
    </p:spTree>
    <p:extLst>
      <p:ext uri="{BB962C8B-B14F-4D97-AF65-F5344CB8AC3E}">
        <p14:creationId xmlns:p14="http://schemas.microsoft.com/office/powerpoint/2010/main" val="4250815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4250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3015781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125485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385757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3012420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2885303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1468461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1703053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17538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3275923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2764519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0DCB5B-A328-4AF9-846D-C3F071389B03}" type="datetimeFigureOut">
              <a:rPr lang="en-US" smtClean="0"/>
              <a:t>1/24/2014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08219B-7D1A-4863-A2A7-7D1405EA99B0}" type="slidenum">
              <a:rPr lang="en-US" smtClean="0"/>
              <a:t>‹#›</a:t>
            </a:fld>
            <a:endParaRPr lang="en-US" dirty="0"/>
          </a:p>
        </p:txBody>
      </p:sp>
    </p:spTree>
    <p:extLst>
      <p:ext uri="{BB962C8B-B14F-4D97-AF65-F5344CB8AC3E}">
        <p14:creationId xmlns:p14="http://schemas.microsoft.com/office/powerpoint/2010/main" val="1720793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
            <a:lum/>
          </a:blip>
          <a:srcRect/>
          <a:stretch>
            <a:fillRect t="-39000" b="-3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54001"/>
            <a:ext cx="9144000" cy="1300162"/>
          </a:xfrm>
        </p:spPr>
        <p:txBody>
          <a:bodyPr>
            <a:normAutofit fontScale="90000"/>
          </a:bodyPr>
          <a:lstStyle/>
          <a:p>
            <a:r>
              <a:rPr lang="en-US" sz="8800" i="1" dirty="0" smtClean="0">
                <a:latin typeface="Baskerville Old Face" panose="02020602080505020303" pitchFamily="18" charset="0"/>
              </a:rPr>
              <a:t>The OHIO STUDY </a:t>
            </a:r>
            <a:endParaRPr lang="en-US" sz="8800" i="1" dirty="0">
              <a:latin typeface="Baskerville Old Face" panose="02020602080505020303" pitchFamily="18" charset="0"/>
            </a:endParaRPr>
          </a:p>
        </p:txBody>
      </p:sp>
      <p:sp>
        <p:nvSpPr>
          <p:cNvPr id="3" name="Subtitle 2"/>
          <p:cNvSpPr>
            <a:spLocks noGrp="1"/>
          </p:cNvSpPr>
          <p:nvPr>
            <p:ph type="subTitle" idx="1"/>
          </p:nvPr>
        </p:nvSpPr>
        <p:spPr>
          <a:xfrm>
            <a:off x="1524000" y="1554163"/>
            <a:ext cx="9144000" cy="1655762"/>
          </a:xfrm>
        </p:spPr>
        <p:txBody>
          <a:bodyPr>
            <a:normAutofit fontScale="92500" lnSpcReduction="20000"/>
          </a:bodyPr>
          <a:lstStyle/>
          <a:p>
            <a:r>
              <a:rPr lang="en-US" sz="4000" dirty="0" smtClean="0">
                <a:latin typeface="Baskerville Old Face" panose="02020602080505020303" pitchFamily="18" charset="0"/>
              </a:rPr>
              <a:t>Interviewer’s Guide</a:t>
            </a:r>
          </a:p>
          <a:p>
            <a:r>
              <a:rPr lang="en-US" sz="4000" dirty="0">
                <a:latin typeface="Baskerville Old Face" panose="02020602080505020303" pitchFamily="18" charset="0"/>
              </a:rPr>
              <a:t>t</a:t>
            </a:r>
            <a:r>
              <a:rPr lang="en-US" sz="4000" dirty="0" smtClean="0">
                <a:latin typeface="Baskerville Old Face" panose="02020602080505020303" pitchFamily="18" charset="0"/>
              </a:rPr>
              <a:t>o the Galaxy</a:t>
            </a:r>
          </a:p>
          <a:p>
            <a:r>
              <a:rPr lang="en-US" sz="4000" dirty="0" smtClean="0">
                <a:solidFill>
                  <a:srgbClr val="C00000"/>
                </a:solidFill>
                <a:latin typeface="Calibri" panose="020F0502020204030204" pitchFamily="34" charset="0"/>
                <a:ea typeface="Calibri" panose="020F0502020204030204" pitchFamily="34" charset="0"/>
                <a:cs typeface="Calibri" panose="020F0502020204030204" pitchFamily="34" charset="0"/>
              </a:rPr>
              <a:t>General </a:t>
            </a:r>
            <a:r>
              <a:rPr lang="en-US" sz="4000" dirty="0">
                <a:solidFill>
                  <a:srgbClr val="C00000"/>
                </a:solidFill>
                <a:latin typeface="Calibri" panose="020F0502020204030204" pitchFamily="34" charset="0"/>
                <a:ea typeface="Calibri" panose="020F0502020204030204" pitchFamily="34" charset="0"/>
                <a:cs typeface="Calibri" panose="020F0502020204030204" pitchFamily="34" charset="0"/>
              </a:rPr>
              <a:t>guidelines and troubleshooting</a:t>
            </a:r>
          </a:p>
          <a:p>
            <a:endParaRPr lang="en-US" sz="4000" dirty="0">
              <a:latin typeface="Baskerville Old Face" panose="02020602080505020303" pitchFamily="18" charset="0"/>
            </a:endParaRPr>
          </a:p>
        </p:txBody>
      </p:sp>
    </p:spTree>
    <p:extLst>
      <p:ext uri="{BB962C8B-B14F-4D97-AF65-F5344CB8AC3E}">
        <p14:creationId xmlns:p14="http://schemas.microsoft.com/office/powerpoint/2010/main" val="28411370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648" y="0"/>
            <a:ext cx="11977352" cy="6555641"/>
          </a:xfrm>
          <a:prstGeom prst="rect">
            <a:avLst/>
          </a:prstGeom>
          <a:noFill/>
        </p:spPr>
        <p:txBody>
          <a:bodyPr wrap="square" rtlCol="0">
            <a:spAutoFit/>
          </a:bodyPr>
          <a:lstStyle/>
          <a:p>
            <a:r>
              <a:rPr lang="en-US" sz="2000" i="1" u="sng" dirty="0" smtClean="0"/>
              <a:t>What </a:t>
            </a:r>
            <a:r>
              <a:rPr lang="en-US" sz="2000" i="1" u="sng" dirty="0"/>
              <a:t>to do in case of </a:t>
            </a:r>
            <a:r>
              <a:rPr lang="en-US" sz="2000" i="1" u="sng" dirty="0" smtClean="0"/>
              <a:t>technical problems </a:t>
            </a:r>
          </a:p>
          <a:p>
            <a:endParaRPr lang="en-US" sz="2000" i="1" u="sng" dirty="0"/>
          </a:p>
          <a:p>
            <a:r>
              <a:rPr lang="en-US" sz="2000" i="1" u="sng" dirty="0" smtClean="0"/>
              <a:t>Laptop Problems</a:t>
            </a:r>
            <a:endParaRPr lang="en-US" sz="2000" dirty="0"/>
          </a:p>
          <a:p>
            <a:pPr marL="457200" indent="-457200">
              <a:buFont typeface="+mj-lt"/>
              <a:buAutoNum type="arabicPeriod"/>
            </a:pPr>
            <a:r>
              <a:rPr lang="en-US" sz="2000" dirty="0" smtClean="0"/>
              <a:t>Try plugging it in, some problems can be caused by a low battery.</a:t>
            </a:r>
          </a:p>
          <a:p>
            <a:pPr marL="457200" indent="-457200">
              <a:buFont typeface="+mj-lt"/>
              <a:buAutoNum type="arabicPeriod"/>
            </a:pPr>
            <a:r>
              <a:rPr lang="en-US" sz="2000" dirty="0" smtClean="0"/>
              <a:t>Reboot </a:t>
            </a:r>
            <a:r>
              <a:rPr lang="en-US" sz="2000" dirty="0"/>
              <a:t>your laptop.</a:t>
            </a:r>
          </a:p>
          <a:p>
            <a:pPr marL="457200" indent="-457200">
              <a:buFont typeface="+mj-lt"/>
              <a:buAutoNum type="arabicPeriod"/>
            </a:pPr>
            <a:r>
              <a:rPr lang="en-US" sz="2000" dirty="0" smtClean="0"/>
              <a:t>If that doesn’t work and you are in a household or have an appointment soon, call your field manager.</a:t>
            </a:r>
          </a:p>
          <a:p>
            <a:pPr marL="457200" indent="-457200">
              <a:buFont typeface="+mj-lt"/>
              <a:buAutoNum type="arabicPeriod"/>
            </a:pPr>
            <a:r>
              <a:rPr lang="en-US" sz="2000" dirty="0" smtClean="0"/>
              <a:t>Email your field manager if you have time.</a:t>
            </a:r>
          </a:p>
          <a:p>
            <a:endParaRPr lang="en-US" sz="2000" dirty="0"/>
          </a:p>
          <a:p>
            <a:r>
              <a:rPr lang="en-US" sz="2000" i="1" u="sng" dirty="0" smtClean="0"/>
              <a:t>Survey Problems.</a:t>
            </a:r>
            <a:endParaRPr lang="en-US" sz="2000" i="1" u="sng" dirty="0"/>
          </a:p>
          <a:p>
            <a:r>
              <a:rPr lang="en-US" sz="2000" dirty="0" smtClean="0"/>
              <a:t>First, properly close and restart your survey. Like rebooting your computer, this often fixes the problem. Although </a:t>
            </a:r>
            <a:r>
              <a:rPr lang="en-US" sz="2000" dirty="0"/>
              <a:t>a number of large-scale studies of adolescents have been conducted, no study has examined all these influences simultaneously. To do this, we’re introducing lots of new technology and procedures. We expect to find bugs because many of these techniques have never been used </a:t>
            </a:r>
            <a:r>
              <a:rPr lang="en-US" sz="2000" dirty="0" smtClean="0"/>
              <a:t>before.</a:t>
            </a:r>
          </a:p>
          <a:p>
            <a:endParaRPr lang="en-US" sz="2000" dirty="0" smtClean="0"/>
          </a:p>
          <a:p>
            <a:r>
              <a:rPr lang="en-US" sz="2000" dirty="0" smtClean="0"/>
              <a:t>If that doesn’t work, contact your field manager. Here’s </a:t>
            </a:r>
            <a:r>
              <a:rPr lang="en-US" sz="2000" dirty="0"/>
              <a:t>what we need </a:t>
            </a:r>
            <a:r>
              <a:rPr lang="en-US" sz="2000" dirty="0" smtClean="0"/>
              <a:t>from you:</a:t>
            </a:r>
          </a:p>
          <a:p>
            <a:r>
              <a:rPr lang="en-US" sz="2000" b="1" dirty="0" smtClean="0"/>
              <a:t>CASEID</a:t>
            </a:r>
          </a:p>
          <a:p>
            <a:r>
              <a:rPr lang="en-US" sz="2000" b="1" dirty="0" smtClean="0"/>
              <a:t>INSTRUMENT NUMBER</a:t>
            </a:r>
          </a:p>
          <a:p>
            <a:r>
              <a:rPr lang="en-US" sz="2000" b="1" dirty="0" smtClean="0"/>
              <a:t>QUESTION NAME</a:t>
            </a:r>
          </a:p>
          <a:p>
            <a:r>
              <a:rPr lang="en-US" sz="2000" b="1" dirty="0" smtClean="0"/>
              <a:t>ERROR MESSAGE</a:t>
            </a:r>
          </a:p>
          <a:p>
            <a:endParaRPr lang="en-US" sz="2000" b="1" dirty="0"/>
          </a:p>
          <a:p>
            <a:r>
              <a:rPr lang="en-US" sz="2000" b="1" dirty="0" smtClean="0"/>
              <a:t>We can’t fix anything if we can’t investigate what’s wrong. We can’t investigate without the information above.</a:t>
            </a:r>
          </a:p>
        </p:txBody>
      </p:sp>
    </p:spTree>
    <p:extLst>
      <p:ext uri="{BB962C8B-B14F-4D97-AF65-F5344CB8AC3E}">
        <p14:creationId xmlns:p14="http://schemas.microsoft.com/office/powerpoint/2010/main" val="9518098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9093" y="296214"/>
            <a:ext cx="11578107" cy="5663089"/>
          </a:xfrm>
          <a:prstGeom prst="rect">
            <a:avLst/>
          </a:prstGeom>
          <a:noFill/>
        </p:spPr>
        <p:txBody>
          <a:bodyPr wrap="square" rtlCol="0">
            <a:spAutoFit/>
          </a:bodyPr>
          <a:lstStyle/>
          <a:p>
            <a:r>
              <a:rPr lang="en-US" sz="3200" i="1" u="sng" dirty="0" smtClean="0"/>
              <a:t>Computer </a:t>
            </a:r>
            <a:r>
              <a:rPr lang="en-US" sz="3200" i="1" u="sng" dirty="0"/>
              <a:t>Problem Identification and Resolution </a:t>
            </a:r>
            <a:r>
              <a:rPr lang="en-US" sz="3200" i="1" u="sng" dirty="0" smtClean="0"/>
              <a:t>Procedures</a:t>
            </a:r>
          </a:p>
          <a:p>
            <a:endParaRPr lang="en-US" sz="3200" u="sng" dirty="0"/>
          </a:p>
          <a:p>
            <a:r>
              <a:rPr lang="en-US" sz="2800" dirty="0"/>
              <a:t>As with any other computer technology, there will be a few awkward moments for you while using your computer. </a:t>
            </a:r>
            <a:r>
              <a:rPr lang="en-US" sz="2800" dirty="0" smtClean="0"/>
              <a:t>In </a:t>
            </a:r>
            <a:r>
              <a:rPr lang="en-US" sz="2800" dirty="0"/>
              <a:t>most cases, these problems will be minor and easily corrected. </a:t>
            </a:r>
            <a:endParaRPr lang="en-US" sz="2800" dirty="0" smtClean="0"/>
          </a:p>
          <a:p>
            <a:endParaRPr lang="en-US" sz="2800" dirty="0" smtClean="0"/>
          </a:p>
          <a:p>
            <a:r>
              <a:rPr lang="en-US" sz="2800" dirty="0" smtClean="0"/>
              <a:t>Interviewing typically takes </a:t>
            </a:r>
            <a:r>
              <a:rPr lang="en-US" sz="2800" dirty="0"/>
              <a:t>place in off-hours for CHRR</a:t>
            </a:r>
            <a:r>
              <a:rPr lang="en-US" sz="2800" dirty="0" smtClean="0"/>
              <a:t>, thus </a:t>
            </a:r>
            <a:r>
              <a:rPr lang="en-US" sz="2800" dirty="0"/>
              <a:t>we may not be able to fix the problem immediately. Inform your field manager if </a:t>
            </a:r>
            <a:r>
              <a:rPr lang="en-US" sz="2800" dirty="0" smtClean="0"/>
              <a:t>you frequently experience problems. </a:t>
            </a:r>
          </a:p>
          <a:p>
            <a:endParaRPr lang="en-US" sz="2800" dirty="0"/>
          </a:p>
          <a:p>
            <a:r>
              <a:rPr lang="en-US" sz="2800" dirty="0" smtClean="0"/>
              <a:t>We’ll </a:t>
            </a:r>
            <a:r>
              <a:rPr lang="en-US" sz="2800" dirty="0"/>
              <a:t>do our </a:t>
            </a:r>
            <a:r>
              <a:rPr lang="en-US" sz="2800" dirty="0" smtClean="0"/>
              <a:t>best to resolve any breakdowns you have (sorry, we can’t fix broken hearts, or the break of day).</a:t>
            </a:r>
            <a:endParaRPr lang="en-US" sz="2800" dirty="0"/>
          </a:p>
          <a:p>
            <a:endParaRPr lang="en-US" dirty="0"/>
          </a:p>
        </p:txBody>
      </p:sp>
    </p:spTree>
    <p:extLst>
      <p:ext uri="{BB962C8B-B14F-4D97-AF65-F5344CB8AC3E}">
        <p14:creationId xmlns:p14="http://schemas.microsoft.com/office/powerpoint/2010/main" val="36520324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
            <a:lum/>
          </a:blip>
          <a:srcRect/>
          <a:stretch>
            <a:fillRect t="-9000" b="-9000"/>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11230377" cy="6401753"/>
          </a:xfrm>
          <a:prstGeom prst="rect">
            <a:avLst/>
          </a:prstGeom>
          <a:noFill/>
        </p:spPr>
        <p:txBody>
          <a:bodyPr wrap="square" rtlCol="0">
            <a:spAutoFit/>
          </a:bodyPr>
          <a:lstStyle/>
          <a:p>
            <a:r>
              <a:rPr lang="en-US" sz="3200" i="1" u="sng" dirty="0" smtClean="0">
                <a:solidFill>
                  <a:prstClr val="black"/>
                </a:solidFill>
              </a:rPr>
              <a:t>Things </a:t>
            </a:r>
            <a:r>
              <a:rPr lang="en-US" sz="3200" i="1" u="sng" dirty="0">
                <a:solidFill>
                  <a:prstClr val="black"/>
                </a:solidFill>
              </a:rPr>
              <a:t>that might cause </a:t>
            </a:r>
            <a:r>
              <a:rPr lang="en-US" sz="3200" i="1" u="sng" dirty="0" smtClean="0">
                <a:solidFill>
                  <a:prstClr val="black"/>
                </a:solidFill>
              </a:rPr>
              <a:t>trouble</a:t>
            </a:r>
          </a:p>
          <a:p>
            <a:endParaRPr lang="en-US" sz="2000" dirty="0">
              <a:solidFill>
                <a:prstClr val="black"/>
              </a:solidFill>
            </a:endParaRPr>
          </a:p>
          <a:p>
            <a:r>
              <a:rPr lang="en-US" sz="2000" b="1" dirty="0">
                <a:solidFill>
                  <a:prstClr val="black"/>
                </a:solidFill>
              </a:rPr>
              <a:t>Backing up </a:t>
            </a:r>
            <a:r>
              <a:rPr lang="en-US" sz="2000" b="1" dirty="0" smtClean="0">
                <a:solidFill>
                  <a:prstClr val="black"/>
                </a:solidFill>
              </a:rPr>
              <a:t>to previous questions must be done using the left arrow inside the blue circle key or using the Go To Question drop down list. </a:t>
            </a:r>
            <a:r>
              <a:rPr lang="en-US" sz="2000" dirty="0" smtClean="0">
                <a:solidFill>
                  <a:prstClr val="black"/>
                </a:solidFill>
              </a:rPr>
              <a:t>Normally, going back to a previous question does not create problems; however, if you back up to the spawning question even one time, the survey will crash. </a:t>
            </a:r>
          </a:p>
          <a:p>
            <a:endParaRPr lang="en-US" sz="2000" b="1" dirty="0">
              <a:solidFill>
                <a:prstClr val="black"/>
              </a:solidFill>
            </a:endParaRPr>
          </a:p>
          <a:p>
            <a:r>
              <a:rPr lang="en-US" sz="2000" b="1" dirty="0">
                <a:solidFill>
                  <a:prstClr val="black"/>
                </a:solidFill>
              </a:rPr>
              <a:t>Switching </a:t>
            </a:r>
            <a:r>
              <a:rPr lang="en-US" sz="2000" b="1" dirty="0" smtClean="0">
                <a:solidFill>
                  <a:prstClr val="black"/>
                </a:solidFill>
              </a:rPr>
              <a:t>parents. </a:t>
            </a:r>
            <a:r>
              <a:rPr lang="en-US" sz="2000" dirty="0">
                <a:solidFill>
                  <a:prstClr val="black"/>
                </a:solidFill>
              </a:rPr>
              <a:t>It’s OK to interview a different parent than </a:t>
            </a:r>
            <a:r>
              <a:rPr lang="en-US" sz="2000" dirty="0" smtClean="0">
                <a:solidFill>
                  <a:prstClr val="black"/>
                </a:solidFill>
              </a:rPr>
              <a:t>planned, </a:t>
            </a:r>
            <a:r>
              <a:rPr lang="en-US" sz="2000" dirty="0">
                <a:solidFill>
                  <a:prstClr val="black"/>
                </a:solidFill>
              </a:rPr>
              <a:t>as long as the parent is </a:t>
            </a:r>
            <a:r>
              <a:rPr lang="en-US" sz="2000" dirty="0" smtClean="0">
                <a:solidFill>
                  <a:prstClr val="black"/>
                </a:solidFill>
              </a:rPr>
              <a:t>co-resident. </a:t>
            </a:r>
            <a:r>
              <a:rPr lang="en-US" sz="2000" dirty="0">
                <a:solidFill>
                  <a:prstClr val="black"/>
                </a:solidFill>
              </a:rPr>
              <a:t>This is why at the beginning of the parent survey we fill in the parent </a:t>
            </a:r>
            <a:r>
              <a:rPr lang="en-US" sz="2000" dirty="0" smtClean="0">
                <a:solidFill>
                  <a:prstClr val="black"/>
                </a:solidFill>
              </a:rPr>
              <a:t>info </a:t>
            </a:r>
            <a:r>
              <a:rPr lang="en-US" sz="2000" dirty="0">
                <a:solidFill>
                  <a:prstClr val="black"/>
                </a:solidFill>
              </a:rPr>
              <a:t>again so we’re sure about the respondents who are actually participating</a:t>
            </a:r>
            <a:r>
              <a:rPr lang="en-US" sz="2000" dirty="0" smtClean="0">
                <a:solidFill>
                  <a:prstClr val="black"/>
                </a:solidFill>
              </a:rPr>
              <a:t>.</a:t>
            </a:r>
          </a:p>
          <a:p>
            <a:endParaRPr lang="en-US" sz="2000" dirty="0">
              <a:solidFill>
                <a:prstClr val="black"/>
              </a:solidFill>
            </a:endParaRPr>
          </a:p>
          <a:p>
            <a:r>
              <a:rPr lang="en-US" sz="2000" b="1" dirty="0">
                <a:solidFill>
                  <a:prstClr val="black"/>
                </a:solidFill>
              </a:rPr>
              <a:t>Ratting out an honest answer. </a:t>
            </a:r>
            <a:r>
              <a:rPr lang="en-US" sz="2000" dirty="0">
                <a:solidFill>
                  <a:prstClr val="black"/>
                </a:solidFill>
              </a:rPr>
              <a:t>If a child gives you an answer that appalls you, you might be tempted to share it with the parents to try to save the </a:t>
            </a:r>
            <a:r>
              <a:rPr lang="en-US" sz="2000" dirty="0" smtClean="0">
                <a:solidFill>
                  <a:prstClr val="black"/>
                </a:solidFill>
              </a:rPr>
              <a:t>youth; </a:t>
            </a:r>
            <a:r>
              <a:rPr lang="en-US" sz="2000" b="1" dirty="0" smtClean="0">
                <a:solidFill>
                  <a:prstClr val="black"/>
                </a:solidFill>
              </a:rPr>
              <a:t>Don’t!!! WE </a:t>
            </a:r>
            <a:r>
              <a:rPr lang="en-US" sz="2000" b="1" dirty="0">
                <a:solidFill>
                  <a:prstClr val="black"/>
                </a:solidFill>
              </a:rPr>
              <a:t>PROMISE TO KEEP ALL THE ANSWERS SECRET AND SECURE</a:t>
            </a:r>
            <a:r>
              <a:rPr lang="en-US" sz="2000" dirty="0">
                <a:solidFill>
                  <a:prstClr val="black"/>
                </a:solidFill>
              </a:rPr>
              <a:t>. Our own integrity and the integrity of the data demands that we put honesty, confidentiality and professionalism above all else. If you are truly troubled, talk to your FM</a:t>
            </a:r>
            <a:r>
              <a:rPr lang="en-US" sz="2000" dirty="0" smtClean="0">
                <a:solidFill>
                  <a:prstClr val="black"/>
                </a:solidFill>
              </a:rPr>
              <a:t>. The exception, however, is you must report child abuse to your FM.</a:t>
            </a:r>
            <a:endParaRPr lang="en-US" sz="2000" dirty="0">
              <a:solidFill>
                <a:prstClr val="black"/>
              </a:solidFill>
            </a:endParaRPr>
          </a:p>
          <a:p>
            <a:endParaRPr lang="en-US" sz="2000" b="1" dirty="0" smtClean="0">
              <a:solidFill>
                <a:prstClr val="black"/>
              </a:solidFill>
            </a:endParaRPr>
          </a:p>
          <a:p>
            <a:r>
              <a:rPr lang="en-US" sz="2000" b="1" dirty="0" smtClean="0">
                <a:solidFill>
                  <a:prstClr val="black"/>
                </a:solidFill>
              </a:rPr>
              <a:t>Report </a:t>
            </a:r>
            <a:r>
              <a:rPr lang="en-US" sz="2000" b="1" dirty="0">
                <a:solidFill>
                  <a:prstClr val="black"/>
                </a:solidFill>
              </a:rPr>
              <a:t>lost equipment as soon as possible, we have ways of tracking it.</a:t>
            </a:r>
            <a:endParaRPr lang="en-US" sz="2000" dirty="0">
              <a:solidFill>
                <a:prstClr val="black"/>
              </a:solidFill>
            </a:endParaRPr>
          </a:p>
          <a:p>
            <a:endParaRPr lang="en-US" sz="2000" b="1" dirty="0" smtClean="0">
              <a:solidFill>
                <a:prstClr val="black"/>
              </a:solidFill>
            </a:endParaRPr>
          </a:p>
          <a:p>
            <a:r>
              <a:rPr lang="en-US" sz="2000" b="1" dirty="0" smtClean="0">
                <a:solidFill>
                  <a:prstClr val="black"/>
                </a:solidFill>
              </a:rPr>
              <a:t>Loss </a:t>
            </a:r>
            <a:r>
              <a:rPr lang="en-US" sz="2000" b="1" dirty="0">
                <a:solidFill>
                  <a:prstClr val="black"/>
                </a:solidFill>
              </a:rPr>
              <a:t>of </a:t>
            </a:r>
            <a:r>
              <a:rPr lang="en-US" sz="2000" b="1" dirty="0" smtClean="0">
                <a:solidFill>
                  <a:prstClr val="black"/>
                </a:solidFill>
              </a:rPr>
              <a:t>PII (personally identifiable information). </a:t>
            </a:r>
            <a:r>
              <a:rPr lang="en-US" sz="2000" b="1" dirty="0">
                <a:solidFill>
                  <a:prstClr val="black"/>
                </a:solidFill>
              </a:rPr>
              <a:t>This is an emergency, call your FM immediately!</a:t>
            </a:r>
            <a:endParaRPr lang="en-US" sz="2000" dirty="0">
              <a:solidFill>
                <a:prstClr val="black"/>
              </a:solidFill>
            </a:endParaRPr>
          </a:p>
          <a:p>
            <a:endParaRPr lang="en-US" dirty="0">
              <a:solidFill>
                <a:prstClr val="black"/>
              </a:solidFill>
            </a:endParaRPr>
          </a:p>
        </p:txBody>
      </p:sp>
    </p:spTree>
    <p:extLst>
      <p:ext uri="{BB962C8B-B14F-4D97-AF65-F5344CB8AC3E}">
        <p14:creationId xmlns:p14="http://schemas.microsoft.com/office/powerpoint/2010/main" val="2238017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2000"/>
            <a:lum/>
          </a:blip>
          <a:srcRect/>
          <a:stretch>
            <a:fillRect t="-74000" b="-74000"/>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11372045" cy="5663089"/>
          </a:xfrm>
          <a:prstGeom prst="rect">
            <a:avLst/>
          </a:prstGeom>
          <a:noFill/>
        </p:spPr>
        <p:txBody>
          <a:bodyPr wrap="square" rtlCol="0">
            <a:spAutoFit/>
          </a:bodyPr>
          <a:lstStyle/>
          <a:p>
            <a:r>
              <a:rPr lang="en-US" sz="2800" b="1" u="sng" dirty="0"/>
              <a:t>REVIEW:</a:t>
            </a:r>
            <a:endParaRPr lang="en-US" sz="2800" u="sng" dirty="0"/>
          </a:p>
          <a:p>
            <a:r>
              <a:rPr lang="en-US" sz="2800" b="1" dirty="0"/>
              <a:t>After reading </a:t>
            </a:r>
            <a:r>
              <a:rPr lang="en-US" sz="2800" b="1" dirty="0" smtClean="0"/>
              <a:t>this module, </a:t>
            </a:r>
            <a:r>
              <a:rPr lang="en-US" sz="2800" b="1" dirty="0"/>
              <a:t>you should be able to answer the following questions.</a:t>
            </a:r>
            <a:endParaRPr lang="en-US" sz="2800" dirty="0"/>
          </a:p>
          <a:p>
            <a:endParaRPr lang="en-US" sz="2800" dirty="0" smtClean="0"/>
          </a:p>
          <a:p>
            <a:pPr marL="514350" indent="-514350">
              <a:buAutoNum type="arabicPeriod"/>
            </a:pPr>
            <a:r>
              <a:rPr lang="en-US" sz="2800" dirty="0" smtClean="0"/>
              <a:t>What do I try first in case of a technical problem?</a:t>
            </a:r>
          </a:p>
          <a:p>
            <a:pPr marL="514350" indent="-514350">
              <a:buAutoNum type="arabicPeriod"/>
            </a:pPr>
            <a:endParaRPr lang="en-US" sz="2800" dirty="0" smtClean="0"/>
          </a:p>
          <a:p>
            <a:pPr marL="514350" indent="-514350">
              <a:buFontTx/>
              <a:buAutoNum type="arabicPeriod"/>
            </a:pPr>
            <a:r>
              <a:rPr lang="en-US" sz="2800" dirty="0"/>
              <a:t>How do I get help?</a:t>
            </a:r>
          </a:p>
          <a:p>
            <a:endParaRPr lang="en-US" sz="2800" dirty="0" smtClean="0"/>
          </a:p>
          <a:p>
            <a:pPr marL="514350" indent="-514350">
              <a:buAutoNum type="arabicPeriod" startAt="3"/>
            </a:pPr>
            <a:r>
              <a:rPr lang="en-US" sz="2800" dirty="0" smtClean="0"/>
              <a:t>When </a:t>
            </a:r>
            <a:r>
              <a:rPr lang="en-US" sz="2800" dirty="0"/>
              <a:t>should I call instead of </a:t>
            </a:r>
            <a:r>
              <a:rPr lang="en-US" sz="2800" dirty="0" smtClean="0"/>
              <a:t>email?</a:t>
            </a:r>
          </a:p>
          <a:p>
            <a:pPr marL="514350" indent="-514350">
              <a:buAutoNum type="arabicPeriod" startAt="3"/>
            </a:pPr>
            <a:endParaRPr lang="en-US" sz="2800" dirty="0"/>
          </a:p>
          <a:p>
            <a:pPr marL="514350" indent="-514350">
              <a:buAutoNum type="arabicPeriod" startAt="3"/>
            </a:pPr>
            <a:r>
              <a:rPr lang="en-US" sz="2800" dirty="0" smtClean="0"/>
              <a:t>What four elements are necessary to help diagnose problems?</a:t>
            </a:r>
            <a:endParaRPr lang="en-US" sz="2800" dirty="0"/>
          </a:p>
          <a:p>
            <a:endParaRPr lang="en-US" dirty="0"/>
          </a:p>
          <a:p>
            <a:endParaRPr lang="en-US" dirty="0"/>
          </a:p>
          <a:p>
            <a:endParaRPr lang="en-US" dirty="0"/>
          </a:p>
        </p:txBody>
      </p:sp>
    </p:spTree>
    <p:extLst>
      <p:ext uri="{BB962C8B-B14F-4D97-AF65-F5344CB8AC3E}">
        <p14:creationId xmlns:p14="http://schemas.microsoft.com/office/powerpoint/2010/main" val="844990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2000"/>
            <a:lum/>
          </a:blip>
          <a:srcRect/>
          <a:stretch>
            <a:fillRect t="-9000" b="-9000"/>
          </a:stretch>
        </a:blipFill>
        <a:effectLst/>
      </p:bgPr>
    </p:bg>
    <p:spTree>
      <p:nvGrpSpPr>
        <p:cNvPr id="1" name=""/>
        <p:cNvGrpSpPr/>
        <p:nvPr/>
      </p:nvGrpSpPr>
      <p:grpSpPr>
        <a:xfrm>
          <a:off x="0" y="0"/>
          <a:ext cx="0" cy="0"/>
          <a:chOff x="0" y="0"/>
          <a:chExt cx="0" cy="0"/>
        </a:xfrm>
      </p:grpSpPr>
      <p:sp>
        <p:nvSpPr>
          <p:cNvPr id="2" name="TextBox 1"/>
          <p:cNvSpPr txBox="1"/>
          <p:nvPr/>
        </p:nvSpPr>
        <p:spPr>
          <a:xfrm>
            <a:off x="106680" y="0"/>
            <a:ext cx="12085320" cy="5539978"/>
          </a:xfrm>
          <a:prstGeom prst="rect">
            <a:avLst/>
          </a:prstGeom>
          <a:noFill/>
        </p:spPr>
        <p:txBody>
          <a:bodyPr wrap="square" rtlCol="0">
            <a:spAutoFit/>
          </a:bodyPr>
          <a:lstStyle/>
          <a:p>
            <a:r>
              <a:rPr lang="en-US" sz="2800" b="1" u="sng" dirty="0"/>
              <a:t>The </a:t>
            </a:r>
            <a:r>
              <a:rPr lang="en-US" sz="2800" b="1" u="sng" dirty="0" smtClean="0"/>
              <a:t>Answers:</a:t>
            </a:r>
          </a:p>
          <a:p>
            <a:endParaRPr lang="en-US" sz="2800" dirty="0"/>
          </a:p>
          <a:p>
            <a:r>
              <a:rPr lang="en-US" sz="2800" dirty="0"/>
              <a:t>1. Properly close down and then restart your </a:t>
            </a:r>
            <a:r>
              <a:rPr lang="en-US" sz="2800" dirty="0" smtClean="0"/>
              <a:t>laptop or survey</a:t>
            </a:r>
            <a:r>
              <a:rPr lang="en-US" sz="2800" dirty="0"/>
              <a:t>, this may fix the problem.</a:t>
            </a:r>
          </a:p>
          <a:p>
            <a:endParaRPr lang="en-US" sz="2800" dirty="0" smtClean="0"/>
          </a:p>
          <a:p>
            <a:r>
              <a:rPr lang="en-US" sz="2800" dirty="0" smtClean="0"/>
              <a:t>2</a:t>
            </a:r>
            <a:r>
              <a:rPr lang="en-US" sz="2800" dirty="0"/>
              <a:t>. Call your FM when the respondent is waiting on you and you can’t go forward without help. You must have the CASEID, instrument number and also question name if </a:t>
            </a:r>
            <a:r>
              <a:rPr lang="en-US" sz="2800" dirty="0" smtClean="0"/>
              <a:t>possible, along with an explanation of the problem. </a:t>
            </a:r>
            <a:endParaRPr lang="en-US" sz="2800" dirty="0"/>
          </a:p>
          <a:p>
            <a:endParaRPr lang="en-US" sz="2800" dirty="0" smtClean="0"/>
          </a:p>
          <a:p>
            <a:r>
              <a:rPr lang="en-US" sz="2800" dirty="0" smtClean="0"/>
              <a:t>3</a:t>
            </a:r>
            <a:r>
              <a:rPr lang="en-US" sz="2800" dirty="0"/>
              <a:t>. Always record your CASEID, your instrument number, date and time, problem and error message if any and email to your FM, even if you’ve already talked to him or her</a:t>
            </a:r>
            <a:r>
              <a:rPr lang="en-US" sz="2800" dirty="0" smtClean="0"/>
              <a:t>.</a:t>
            </a:r>
            <a:endParaRPr lang="en-US" b="1" dirty="0" smtClean="0"/>
          </a:p>
          <a:p>
            <a:endParaRPr lang="en-US" dirty="0"/>
          </a:p>
        </p:txBody>
      </p:sp>
    </p:spTree>
    <p:extLst>
      <p:ext uri="{BB962C8B-B14F-4D97-AF65-F5344CB8AC3E}">
        <p14:creationId xmlns:p14="http://schemas.microsoft.com/office/powerpoint/2010/main" val="40971226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6661</TotalTime>
  <Words>679</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Baskerville Old Face</vt:lpstr>
      <vt:lpstr>Calibri</vt:lpstr>
      <vt:lpstr>Calibri Light</vt:lpstr>
      <vt:lpstr>Office Theme</vt:lpstr>
      <vt:lpstr>The OHIO STUDY </vt:lpstr>
      <vt:lpstr>PowerPoint Presentation</vt:lpstr>
      <vt:lpstr>PowerPoint Presentation</vt:lpstr>
      <vt:lpstr>PowerPoint Presentation</vt:lpstr>
      <vt:lpstr>PowerPoint Presentation</vt:lpstr>
      <vt:lpstr>PowerPoint Presentation</vt:lpstr>
    </vt:vector>
  </TitlesOfParts>
  <Company>The Ohio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OHIO STUDY</dc:title>
  <dc:creator>Justin Vance</dc:creator>
  <cp:lastModifiedBy>Loretta Pierfelice</cp:lastModifiedBy>
  <cp:revision>393</cp:revision>
  <dcterms:created xsi:type="dcterms:W3CDTF">2013-10-25T18:19:02Z</dcterms:created>
  <dcterms:modified xsi:type="dcterms:W3CDTF">2014-01-24T16:25:24Z</dcterms:modified>
</cp:coreProperties>
</file>